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65" r:id="rId7"/>
    <p:sldId id="279" r:id="rId8"/>
    <p:sldId id="266" r:id="rId9"/>
    <p:sldId id="267" r:id="rId10"/>
    <p:sldId id="281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92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1;&#1080;&#1089;&#1090;%20Microsoft%20Exce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Лист3!$A$144:$A$154</c:f>
              <c:strCache>
                <c:ptCount val="11"/>
                <c:pt idx="0">
                  <c:v>Другое: легко обучаемы, коммуникабельность и др.</c:v>
                </c:pt>
                <c:pt idx="1">
                  <c:v>Знания в узкой специальнсоти</c:v>
                </c:pt>
                <c:pt idx="2">
                  <c:v>Современные технологии</c:v>
                </c:pt>
                <c:pt idx="3">
                  <c:v>Владение инностраными языками</c:v>
                </c:pt>
                <c:pt idx="4">
                  <c:v>Умение предвидеть проблему</c:v>
                </c:pt>
                <c:pt idx="5">
                  <c:v>Знания отраслевой специфики</c:v>
                </c:pt>
                <c:pt idx="6">
                  <c:v>Знания законодательства</c:v>
                </c:pt>
                <c:pt idx="7">
                  <c:v>Компьютерная грамотность</c:v>
                </c:pt>
                <c:pt idx="8">
                  <c:v>Наличие практических навыков</c:v>
                </c:pt>
                <c:pt idx="9">
                  <c:v>Совершенствоваться и постоянно работать над собой</c:v>
                </c:pt>
                <c:pt idx="10">
                  <c:v>Знания в профессиональной деятельности</c:v>
                </c:pt>
              </c:strCache>
            </c:strRef>
          </c:cat>
          <c:val>
            <c:numRef>
              <c:f>Лист3!$B$144:$B$154</c:f>
              <c:numCache>
                <c:formatCode>0%</c:formatCode>
                <c:ptCount val="11"/>
                <c:pt idx="0">
                  <c:v>2.0000000000000052E-2</c:v>
                </c:pt>
                <c:pt idx="1">
                  <c:v>2.0000000000000052E-2</c:v>
                </c:pt>
                <c:pt idx="2">
                  <c:v>0.15000000000000024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0.72000000000000064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516992"/>
        <c:axId val="106395904"/>
        <c:axId val="0"/>
      </c:bar3DChart>
      <c:catAx>
        <c:axId val="1045169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395904"/>
        <c:crosses val="autoZero"/>
        <c:auto val="1"/>
        <c:lblAlgn val="ctr"/>
        <c:lblOffset val="100"/>
        <c:noMultiLvlLbl val="0"/>
      </c:catAx>
      <c:valAx>
        <c:axId val="1063959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0451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>
                <a:effectLst/>
              </a:rPr>
              <a:t>«Какими личностными качествами должен обладать специалист?»</a:t>
            </a:r>
            <a:endParaRPr lang="ru-RU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Лист3!$A$160:$A$164</c:f>
              <c:strCache>
                <c:ptCount val="5"/>
                <c:pt idx="0">
                  <c:v>Коммуникабельность</c:v>
                </c:pt>
                <c:pt idx="1">
                  <c:v>Креативное мышление</c:v>
                </c:pt>
                <c:pt idx="2">
                  <c:v>Работоспособность</c:v>
                </c:pt>
                <c:pt idx="3">
                  <c:v>Профессиональная любознательность</c:v>
                </c:pt>
                <c:pt idx="4">
                  <c:v>Ответственность</c:v>
                </c:pt>
              </c:strCache>
            </c:strRef>
          </c:cat>
          <c:val>
            <c:numRef>
              <c:f>Лист3!$B$160:$B$164</c:f>
              <c:numCache>
                <c:formatCode>0%</c:formatCode>
                <c:ptCount val="5"/>
                <c:pt idx="0">
                  <c:v>0.42000000000000032</c:v>
                </c:pt>
                <c:pt idx="1">
                  <c:v>0.47000000000000008</c:v>
                </c:pt>
                <c:pt idx="2">
                  <c:v>0.62000000000000144</c:v>
                </c:pt>
                <c:pt idx="3">
                  <c:v>0.70000000000000062</c:v>
                </c:pt>
                <c:pt idx="4">
                  <c:v>0.82000000000000062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6420864"/>
        <c:axId val="124823040"/>
        <c:axId val="0"/>
      </c:bar3DChart>
      <c:catAx>
        <c:axId val="1064208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4823040"/>
        <c:crosses val="autoZero"/>
        <c:auto val="1"/>
        <c:lblAlgn val="ctr"/>
        <c:lblOffset val="100"/>
        <c:noMultiLvlLbl val="0"/>
      </c:catAx>
      <c:valAx>
        <c:axId val="1248230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06420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нитор\fon-prezentacii.jpg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D:\с рабочего\ФАССАД\DSC07645.JPG"/>
          <p:cNvPicPr>
            <a:picLocks noChangeAspect="1" noChangeArrowheads="1"/>
          </p:cNvPicPr>
          <p:nvPr/>
        </p:nvPicPr>
        <p:blipFill>
          <a:blip r:embed="rId3" cstate="print"/>
          <a:srcRect t="25003" b="12058"/>
          <a:stretch>
            <a:fillRect/>
          </a:stretch>
        </p:blipFill>
        <p:spPr bwMode="auto">
          <a:xfrm>
            <a:off x="1835696" y="3068960"/>
            <a:ext cx="5400600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620688"/>
            <a:ext cx="8781206" cy="312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Карагандинский экономический университет Казпотребсоюза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Казахстан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9552" y="5373216"/>
            <a:ext cx="7920880" cy="160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Директор департамента стратегического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Карагандинского экономического университета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Казпотребсоюза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д.п.н., профессор 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Муликова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Салтанат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C" pitchFamily="82" charset="0"/>
                <a:ea typeface="+mn-ea"/>
                <a:cs typeface="+mn-cs"/>
              </a:rPr>
              <a:t>Алтаевна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C" pitchFamily="82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2929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32656"/>
            <a:ext cx="174019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51917"/>
            <a:ext cx="5832648" cy="4641379"/>
          </a:xfrm>
        </p:spPr>
        <p:txBody>
          <a:bodyPr>
            <a:noAutofit/>
          </a:bodyPr>
          <a:lstStyle/>
          <a:p>
            <a:endParaRPr lang="en-US" sz="1800" dirty="0" smtClean="0">
              <a:latin typeface="AvantGardeC" pitchFamily="82" charset="0"/>
            </a:endParaRPr>
          </a:p>
          <a:p>
            <a:pPr marL="0" indent="360363">
              <a:buNone/>
            </a:pPr>
            <a:r>
              <a:rPr lang="en-US" sz="1800" dirty="0" smtClean="0">
                <a:latin typeface="AvantGardeC" pitchFamily="82" charset="0"/>
              </a:rPr>
              <a:t>6</a:t>
            </a:r>
            <a:r>
              <a:rPr lang="ru-RU" sz="1800" dirty="0" smtClean="0">
                <a:latin typeface="AvantGardeC" pitchFamily="82" charset="0"/>
              </a:rPr>
              <a:t>. </a:t>
            </a:r>
            <a:r>
              <a:rPr lang="ru-RU" sz="1800" dirty="0">
                <a:latin typeface="AvantGardeC" pitchFamily="82" charset="0"/>
              </a:rPr>
              <a:t>В университете осуществляется тесное взаимодействие  с выпускниками, которые уже в настоящее время являются работодателями и имеют возможность найма на работу. </a:t>
            </a:r>
          </a:p>
          <a:p>
            <a:pPr marL="0" indent="360363">
              <a:buNone/>
            </a:pPr>
            <a:r>
              <a:rPr lang="en-US" sz="1800" dirty="0" smtClean="0">
                <a:latin typeface="AvantGardeC" pitchFamily="82" charset="0"/>
              </a:rPr>
              <a:t>7</a:t>
            </a:r>
            <a:r>
              <a:rPr lang="ru-RU" sz="1800" dirty="0" smtClean="0">
                <a:latin typeface="AvantGardeC" pitchFamily="82" charset="0"/>
              </a:rPr>
              <a:t>. </a:t>
            </a:r>
            <a:r>
              <a:rPr lang="ru-RU" sz="1800" dirty="0">
                <a:latin typeface="AvantGardeC" pitchFamily="82" charset="0"/>
              </a:rPr>
              <a:t>Хорошей традицией стало заключение трехсторонних договоров между университетом студентом и работодателем, согласно которому после окончания обучения работодатель гарантирует трудоустройство выпускнику</a:t>
            </a:r>
            <a:r>
              <a:rPr lang="ru-RU" sz="1800" dirty="0" smtClean="0">
                <a:latin typeface="AvantGardeC" pitchFamily="82" charset="0"/>
              </a:rPr>
              <a:t>.</a:t>
            </a:r>
            <a:endParaRPr lang="en-US" sz="1800" dirty="0" smtClean="0">
              <a:latin typeface="AvantGardeC" pitchFamily="82" charset="0"/>
            </a:endParaRPr>
          </a:p>
          <a:p>
            <a:pPr marL="0" indent="360363">
              <a:buNone/>
            </a:pPr>
            <a:r>
              <a:rPr lang="ru-RU" sz="1800" dirty="0" smtClean="0">
                <a:latin typeface="AvantGardeC" pitchFamily="82" charset="0"/>
              </a:rPr>
              <a:t>К числу таких работодателей относятся: «Корпорация </a:t>
            </a:r>
            <a:r>
              <a:rPr lang="ru-RU" sz="1800" dirty="0" err="1" smtClean="0">
                <a:latin typeface="AvantGardeC" pitchFamily="82" charset="0"/>
              </a:rPr>
              <a:t>Казахмыс</a:t>
            </a:r>
            <a:r>
              <a:rPr lang="ru-RU" sz="1800" dirty="0" smtClean="0">
                <a:latin typeface="AvantGardeC" pitchFamily="82" charset="0"/>
              </a:rPr>
              <a:t>» АО «</a:t>
            </a:r>
            <a:r>
              <a:rPr lang="ru-RU" sz="1800" dirty="0" err="1" smtClean="0">
                <a:latin typeface="AvantGardeC" pitchFamily="82" charset="0"/>
              </a:rPr>
              <a:t>АрселорМиттал</a:t>
            </a:r>
            <a:r>
              <a:rPr lang="ru-RU" sz="1800" dirty="0" smtClean="0">
                <a:latin typeface="AvantGardeC" pitchFamily="82" charset="0"/>
              </a:rPr>
              <a:t>» - АО «</a:t>
            </a:r>
            <a:r>
              <a:rPr lang="ru-RU" sz="1800" dirty="0" err="1" smtClean="0">
                <a:latin typeface="AvantGardeC" pitchFamily="82" charset="0"/>
              </a:rPr>
              <a:t>Шубаркуль</a:t>
            </a:r>
            <a:r>
              <a:rPr lang="ru-RU" sz="1800" dirty="0" smtClean="0">
                <a:latin typeface="AvantGardeC" pitchFamily="82" charset="0"/>
              </a:rPr>
              <a:t> </a:t>
            </a:r>
            <a:r>
              <a:rPr lang="ru-RU" sz="1800" dirty="0" err="1" smtClean="0">
                <a:latin typeface="AvantGardeC" pitchFamily="82" charset="0"/>
              </a:rPr>
              <a:t>Комир</a:t>
            </a:r>
            <a:r>
              <a:rPr lang="ru-RU" sz="1800" dirty="0" smtClean="0">
                <a:latin typeface="AvantGardeC" pitchFamily="82" charset="0"/>
              </a:rPr>
              <a:t>» ТОО «</a:t>
            </a:r>
            <a:r>
              <a:rPr lang="ru-RU" sz="1800" dirty="0" err="1" smtClean="0">
                <a:latin typeface="AvantGardeC" pitchFamily="82" charset="0"/>
              </a:rPr>
              <a:t>Табыс</a:t>
            </a:r>
            <a:r>
              <a:rPr lang="ru-RU" sz="1800" dirty="0" smtClean="0">
                <a:latin typeface="AvantGardeC" pitchFamily="82" charset="0"/>
              </a:rPr>
              <a:t> Аудит Консалтинг» ТОО «</a:t>
            </a:r>
            <a:r>
              <a:rPr lang="ru-RU" sz="1800" dirty="0" err="1" smtClean="0">
                <a:latin typeface="AvantGardeC" pitchFamily="82" charset="0"/>
              </a:rPr>
              <a:t>Апрель-Кулагер</a:t>
            </a:r>
            <a:r>
              <a:rPr lang="ru-RU" sz="1800" dirty="0" smtClean="0">
                <a:latin typeface="AvantGardeC" pitchFamily="82" charset="0"/>
              </a:rPr>
              <a:t>»,  Шахтинский мясокомбинат и др.</a:t>
            </a:r>
          </a:p>
          <a:p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  <p:pic>
        <p:nvPicPr>
          <p:cNvPr id="6148" name="Picture 4" descr="Картинки по запросу раб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257425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451917"/>
            <a:ext cx="5112568" cy="4641379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en-US" sz="1800" dirty="0" smtClean="0">
                <a:latin typeface="AvantGardeC" pitchFamily="82" charset="0"/>
              </a:rPr>
              <a:t>8</a:t>
            </a:r>
            <a:r>
              <a:rPr lang="ru-RU" sz="1800" dirty="0" smtClean="0">
                <a:latin typeface="AvantGardeC" pitchFamily="82" charset="0"/>
              </a:rPr>
              <a:t>. </a:t>
            </a:r>
            <a:r>
              <a:rPr lang="ru-RU" sz="1800" dirty="0">
                <a:latin typeface="AvantGardeC" pitchFamily="82" charset="0"/>
              </a:rPr>
              <a:t>Сегодня проблема качества образования занимает одну из центральных позиций в современной отечественной образовательной политике и науке. Применяемые процедуры и критерии при оценке качества подготовки специалистов вуза многогранны и охватывают все содержание процесса образования. Одним из критериев, который все больше приобретает значимость при оценке качества подготовки выпускников вуза – это оценка мнений работодателей. </a:t>
            </a:r>
          </a:p>
          <a:p>
            <a:pPr marL="0" indent="360363" algn="just">
              <a:buNone/>
            </a:pPr>
            <a:r>
              <a:rPr lang="ru-RU" sz="1800" dirty="0">
                <a:latin typeface="AvantGardeC" pitchFamily="82" charset="0"/>
              </a:rPr>
              <a:t>Системно проводимые в университете маркетинговые исследования на тему «Удовлетворенность работодателей выпускниками КЭУ и выявление компетенций, необходимых рынку труда», позволили определиться с дальнейшими направлениями работы по трудоустройству выпускников.</a:t>
            </a: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64" y="1484784"/>
            <a:ext cx="27003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8"/>
          <a:stretch/>
        </p:blipFill>
        <p:spPr bwMode="auto">
          <a:xfrm>
            <a:off x="5876764" y="3429001"/>
            <a:ext cx="2700299" cy="195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«Какие из нижеследующих методов использует Ваша организация для приема на работу профессиональных работников?»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268760"/>
            <a:ext cx="4248472" cy="468052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dirty="0">
                <a:latin typeface="AvantGardeC" pitchFamily="82" charset="0"/>
              </a:rPr>
              <a:t>Среди вопросов заданных в ходе исследования работодателям был вопрос: «Какие из нижеследующих методов использует Ваша организация для приема на работу профессиональных работников?»</a:t>
            </a:r>
            <a:r>
              <a:rPr lang="ru-RU" sz="1800" b="1" dirty="0">
                <a:latin typeface="AvantGardeC" pitchFamily="82" charset="0"/>
              </a:rPr>
              <a:t> </a:t>
            </a:r>
            <a:r>
              <a:rPr lang="ru-RU" sz="1800" dirty="0">
                <a:latin typeface="AvantGardeC" pitchFamily="82" charset="0"/>
              </a:rPr>
              <a:t>(можно было отметить 1-3 варианта ответа)</a:t>
            </a:r>
            <a:r>
              <a:rPr lang="ru-RU" sz="1800" b="1" dirty="0">
                <a:latin typeface="AvantGardeC" pitchFamily="82" charset="0"/>
              </a:rPr>
              <a:t> </a:t>
            </a:r>
            <a:r>
              <a:rPr lang="ru-RU" sz="1800" dirty="0">
                <a:latin typeface="AvantGardeC" pitchFamily="82" charset="0"/>
              </a:rPr>
              <a:t>большинство работодателей отметили варианты ответа: </a:t>
            </a:r>
            <a:r>
              <a:rPr lang="ru-RU" sz="1800" i="1" dirty="0">
                <a:latin typeface="AvantGardeC" pitchFamily="82" charset="0"/>
              </a:rPr>
              <a:t>на конкурсной основе </a:t>
            </a:r>
            <a:r>
              <a:rPr lang="ru-RU" sz="1800" dirty="0">
                <a:latin typeface="AvantGardeC" pitchFamily="82" charset="0"/>
              </a:rPr>
              <a:t>(47%), </a:t>
            </a:r>
            <a:r>
              <a:rPr lang="ru-RU" sz="1800" i="1" dirty="0">
                <a:latin typeface="AvantGardeC" pitchFamily="82" charset="0"/>
              </a:rPr>
              <a:t>прямой набор </a:t>
            </a:r>
            <a:r>
              <a:rPr lang="ru-RU" sz="1800" dirty="0">
                <a:latin typeface="AvantGardeC" pitchFamily="82" charset="0"/>
              </a:rPr>
              <a:t>(45%), часть анкетированных работодателей отметили варианты </a:t>
            </a:r>
            <a:r>
              <a:rPr lang="ru-RU" sz="1800" i="1" dirty="0">
                <a:latin typeface="AvantGardeC" pitchFamily="82" charset="0"/>
              </a:rPr>
              <a:t>информация от коллег </a:t>
            </a:r>
            <a:r>
              <a:rPr lang="ru-RU" sz="1800" dirty="0">
                <a:latin typeface="AvantGardeC" pitchFamily="82" charset="0"/>
              </a:rPr>
              <a:t>(25%), через</a:t>
            </a:r>
            <a:r>
              <a:rPr lang="ru-RU" sz="1800" i="1" dirty="0">
                <a:latin typeface="AvantGardeC" pitchFamily="82" charset="0"/>
              </a:rPr>
              <a:t> ярмарку трудоустройства </a:t>
            </a:r>
            <a:r>
              <a:rPr lang="ru-RU" sz="1800" dirty="0">
                <a:latin typeface="AvantGardeC" pitchFamily="82" charset="0"/>
              </a:rPr>
              <a:t>(22%),</a:t>
            </a:r>
            <a:r>
              <a:rPr lang="ru-RU" sz="1800" i="1" dirty="0">
                <a:latin typeface="AvantGardeC" pitchFamily="82" charset="0"/>
              </a:rPr>
              <a:t> реклама в газетах </a:t>
            </a:r>
            <a:r>
              <a:rPr lang="ru-RU" sz="1800" dirty="0">
                <a:latin typeface="AvantGardeC" pitchFamily="82" charset="0"/>
              </a:rPr>
              <a:t>(22%), </a:t>
            </a:r>
            <a:r>
              <a:rPr lang="ru-RU" sz="1800" i="1" dirty="0">
                <a:latin typeface="AvantGardeC" pitchFamily="82" charset="0"/>
              </a:rPr>
              <a:t>собственный веб-сайт организации </a:t>
            </a:r>
            <a:r>
              <a:rPr lang="ru-RU" sz="1800" dirty="0">
                <a:latin typeface="AvantGardeC" pitchFamily="82" charset="0"/>
              </a:rPr>
              <a:t>(15%), и </a:t>
            </a:r>
            <a:r>
              <a:rPr lang="ru-RU" sz="1800" i="1" dirty="0">
                <a:latin typeface="AvantGardeC" pitchFamily="82" charset="0"/>
              </a:rPr>
              <a:t>агентство по трудоустройству </a:t>
            </a:r>
            <a:r>
              <a:rPr lang="ru-RU" sz="1800" dirty="0">
                <a:latin typeface="AvantGardeC" pitchFamily="82" charset="0"/>
              </a:rPr>
              <a:t>(12%). 12% опрошенных выбрали вариант </a:t>
            </a:r>
            <a:r>
              <a:rPr lang="ru-RU" sz="1800" i="1" dirty="0">
                <a:latin typeface="AvantGardeC" pitchFamily="82" charset="0"/>
              </a:rPr>
              <a:t>другое</a:t>
            </a:r>
            <a:r>
              <a:rPr lang="ru-RU" sz="1800" dirty="0">
                <a:latin typeface="AvantGardeC" pitchFamily="82" charset="0"/>
              </a:rPr>
              <a:t>, где указали следующие методы приема на работу: по рекомендации, путем сбора резюме, сайты по трудоустройству. </a:t>
            </a: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2822" r="5111" b="3465"/>
          <a:stretch/>
        </p:blipFill>
        <p:spPr bwMode="auto">
          <a:xfrm>
            <a:off x="4499992" y="1340768"/>
            <a:ext cx="4464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Рисунок 11" descr="эмблема КЭУ 50 лет каз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256584" cy="5669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«Какими навыками должен обладать выпускник вуза, чтобы получить работу в Вашей организации?»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4641379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>
                <a:latin typeface="AvantGardeC" pitchFamily="82" charset="0"/>
              </a:rPr>
              <a:t>При трудоустройстве молодого сотрудника работодатель всегда предъявляет ряд требований, по которым он определяет степень подготовки данного специалиста, для того, чтобы определить степень его готовности к работе.</a:t>
            </a:r>
          </a:p>
          <a:p>
            <a:pPr marL="0" indent="360363" algn="just">
              <a:buNone/>
            </a:pPr>
            <a:r>
              <a:rPr lang="ru-RU" sz="1800" dirty="0">
                <a:latin typeface="AvantGardeC" pitchFamily="82" charset="0"/>
              </a:rPr>
              <a:t>Результаты анализа вопроса: «Какими навыками должен обладать выпускник вуза, чтобы получить работу в Вашей организации?»</a:t>
            </a:r>
            <a:r>
              <a:rPr lang="ru-RU" sz="1800" b="1" dirty="0">
                <a:latin typeface="AvantGardeC" pitchFamily="82" charset="0"/>
              </a:rPr>
              <a:t> </a:t>
            </a:r>
            <a:r>
              <a:rPr lang="ru-RU" sz="1800" dirty="0">
                <a:latin typeface="AvantGardeC" pitchFamily="82" charset="0"/>
              </a:rPr>
              <a:t>(можно было отметить до 3-х вариантов ответа) показали, что наибольшее влияние на эффективность профессиональной деятельности выпускников вуза, по мнению работодателей, оказывают:</a:t>
            </a:r>
          </a:p>
          <a:p>
            <a:endParaRPr lang="ru-RU" sz="1800" dirty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>
              <a:latin typeface="AvantGardeC" pitchFamily="82" charset="0"/>
            </a:endParaRPr>
          </a:p>
          <a:p>
            <a:endParaRPr lang="ru-RU" sz="1800" dirty="0">
              <a:latin typeface="AvantGardeC" pitchFamily="82" charset="0"/>
            </a:endParaRPr>
          </a:p>
          <a:p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0142"/>
              </p:ext>
            </p:extLst>
          </p:nvPr>
        </p:nvGraphicFramePr>
        <p:xfrm>
          <a:off x="899592" y="2996952"/>
          <a:ext cx="7435334" cy="281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Рисунок 11" descr="эмблема КЭУ 50 лет каз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256584" cy="5669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«Какими личностными качествами должен обладать специалист?»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091877"/>
            <a:ext cx="8640960" cy="824955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На вопрос: «Какими личностными качествами должен обладать специалист?»</a:t>
            </a:r>
            <a:r>
              <a:rPr lang="ru-RU" sz="1800" b="1" dirty="0" smtClean="0">
                <a:latin typeface="AvantGardeC" pitchFamily="82" charset="0"/>
              </a:rPr>
              <a:t> </a:t>
            </a:r>
            <a:r>
              <a:rPr lang="ru-RU" sz="1800" dirty="0" smtClean="0">
                <a:latin typeface="AvantGardeC" pitchFamily="82" charset="0"/>
              </a:rPr>
              <a:t>(можно было отметить не более 3х вариантов ответа) большинство анкетированных работодателей отметили варианты: </a:t>
            </a:r>
          </a:p>
          <a:p>
            <a:pPr marL="0" indent="457200" algn="just">
              <a:buNone/>
            </a:pPr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endParaRPr lang="ru-RU" sz="1800" dirty="0" smtClean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325800"/>
              </p:ext>
            </p:extLst>
          </p:nvPr>
        </p:nvGraphicFramePr>
        <p:xfrm>
          <a:off x="1303605" y="1916832"/>
          <a:ext cx="658076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бъект 4"/>
          <p:cNvSpPr txBox="1">
            <a:spLocks/>
          </p:cNvSpPr>
          <p:nvPr/>
        </p:nvSpPr>
        <p:spPr>
          <a:xfrm>
            <a:off x="131464" y="4861150"/>
            <a:ext cx="8761015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К частным требованиям к личностным качествам можно отнести также </a:t>
            </a:r>
            <a:r>
              <a:rPr lang="ru-RU" sz="1800" i="1" dirty="0" err="1" smtClean="0">
                <a:latin typeface="AvantGardeC" pitchFamily="82" charset="0"/>
              </a:rPr>
              <a:t>стрессоустойчивость</a:t>
            </a:r>
            <a:r>
              <a:rPr lang="ru-RU" sz="1800" i="1" dirty="0" smtClean="0">
                <a:latin typeface="AvantGardeC" pitchFamily="82" charset="0"/>
              </a:rPr>
              <a:t>; целеустремленность; уверенность в себе, умение вести деловые переговоры.</a:t>
            </a:r>
            <a:endParaRPr lang="ru-RU" sz="18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endParaRPr lang="ru-RU" sz="1400" dirty="0" smtClean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ru-RU" sz="14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Рисунок 12" descr="эмблема КЭУ 50 лет каз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523925"/>
            <a:ext cx="6048672" cy="4281339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>
                <a:latin typeface="AvantGardeC" pitchFamily="82" charset="0"/>
              </a:rPr>
              <a:t>При этом необходимо отметить, что прозвучали и замечания, высказанные работодателями: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плохая </a:t>
            </a:r>
            <a:r>
              <a:rPr lang="ru-RU" sz="1800" dirty="0">
                <a:latin typeface="AvantGardeC" pitchFamily="82" charset="0"/>
              </a:rPr>
              <a:t>посещаемость мероприятий по трудоустройству студентами (плохая информированность, низкая активность и т.п.);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отсутствие </a:t>
            </a:r>
            <a:r>
              <a:rPr lang="ru-RU" sz="1800" dirty="0">
                <a:latin typeface="AvantGardeC" pitchFamily="82" charset="0"/>
              </a:rPr>
              <a:t>центра занятости в вузе или лиц, отвечающих за организацию работы с компаниями, заинтересованными в привлечении студентов и выпускников;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низкая </a:t>
            </a:r>
            <a:r>
              <a:rPr lang="ru-RU" sz="1800" dirty="0">
                <a:latin typeface="AvantGardeC" pitchFamily="82" charset="0"/>
              </a:rPr>
              <a:t>заинтересованность областных и городских центров занятости в сотрудничестве с работодателем;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высокие </a:t>
            </a:r>
            <a:r>
              <a:rPr lang="ru-RU" sz="1800" dirty="0">
                <a:latin typeface="AvantGardeC" pitchFamily="82" charset="0"/>
              </a:rPr>
              <a:t>цены на услуги центров занятости;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низкий </a:t>
            </a:r>
            <a:r>
              <a:rPr lang="ru-RU" sz="1800" dirty="0">
                <a:latin typeface="AvantGardeC" pitchFamily="82" charset="0"/>
              </a:rPr>
              <a:t>уровень организации мероприятий и других форм работы с молодыми специалистами;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vantGardeC" pitchFamily="82" charset="0"/>
              </a:rPr>
              <a:t>отсутствие </a:t>
            </a:r>
            <a:r>
              <a:rPr lang="ru-RU" sz="1800" dirty="0">
                <a:latin typeface="AvantGardeC" pitchFamily="82" charset="0"/>
              </a:rPr>
              <a:t>новых интересных форматов мероприятий в вузе.</a:t>
            </a: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algn="just"/>
            <a:endParaRPr lang="ru-RU" sz="1800" dirty="0" smtClean="0">
              <a:latin typeface="AvantGardeC" pitchFamily="82" charset="0"/>
            </a:endParaRP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algn="just"/>
            <a:endParaRPr lang="ru-RU" sz="1800" dirty="0" smtClean="0">
              <a:latin typeface="AvantGardeC" pitchFamily="82" charset="0"/>
            </a:endParaRPr>
          </a:p>
          <a:p>
            <a:pPr algn="just"/>
            <a:endParaRPr lang="ru-RU" sz="1800" dirty="0" smtClean="0">
              <a:latin typeface="AvantGardeC" pitchFamily="82" charset="0"/>
            </a:endParaRP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algn="just"/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8400" y="260350"/>
            <a:ext cx="5256213" cy="56673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«Какими личностными качествами должен обладать специалист?»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487173" cy="1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4933" r="17119" b="4527"/>
          <a:stretch/>
        </p:blipFill>
        <p:spPr bwMode="auto">
          <a:xfrm>
            <a:off x="6492022" y="1260768"/>
            <a:ext cx="2247528" cy="23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773832"/>
            <a:ext cx="5256584" cy="5669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Благодарю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0485" y="2276872"/>
            <a:ext cx="8734003" cy="2520280"/>
          </a:xfrm>
        </p:spPr>
        <p:txBody>
          <a:bodyPr>
            <a:noAutofit/>
          </a:bodyPr>
          <a:lstStyle/>
          <a:p>
            <a:pPr marL="0" indent="360363" algn="ctr">
              <a:buNone/>
            </a:pPr>
            <a:r>
              <a:rPr lang="ru-RU" sz="2000" dirty="0">
                <a:latin typeface="AvantGardeC" pitchFamily="82" charset="0"/>
              </a:rPr>
              <a:t>Надеемся, что участие в проекте </a:t>
            </a:r>
            <a:r>
              <a:rPr lang="kk-KZ" sz="2000" dirty="0">
                <a:latin typeface="AvantGardeC" pitchFamily="82" charset="0"/>
              </a:rPr>
              <a:t>561603-EPP-1-2015-1-DE-EPPKA2-CBHE-JP «Создание центров развития компетенции и трудоустройства» (Complete) позволит нашему университету в процесс трудоустройства выпускников внести современное содержание, обогатить иновационными технологими, формами и методами</a:t>
            </a:r>
            <a:r>
              <a:rPr lang="kk-KZ" sz="2000" dirty="0" smtClean="0">
                <a:latin typeface="AvantGardeC" pitchFamily="82" charset="0"/>
              </a:rPr>
              <a:t>.</a:t>
            </a:r>
            <a:endParaRPr lang="ru-RU" sz="2000" dirty="0">
              <a:latin typeface="AvantGardeC" pitchFamily="82" charset="0"/>
            </a:endParaRPr>
          </a:p>
          <a:p>
            <a:pPr marL="0" indent="360363" algn="ctr"/>
            <a:endParaRPr lang="ru-RU" sz="2000" dirty="0" smtClean="0">
              <a:latin typeface="AvantGardeC" pitchFamily="82" charset="0"/>
            </a:endParaRPr>
          </a:p>
          <a:p>
            <a:pPr marL="0" indent="360363" algn="ctr"/>
            <a:endParaRPr lang="ru-RU" sz="2000" dirty="0" smtClean="0">
              <a:latin typeface="AvantGardeC" pitchFamily="82" charset="0"/>
            </a:endParaRPr>
          </a:p>
          <a:p>
            <a:pPr algn="ctr"/>
            <a:endParaRPr lang="ru-RU" sz="1800" dirty="0">
              <a:latin typeface="AvantGardeC" pitchFamily="82" charset="0"/>
            </a:endParaRPr>
          </a:p>
          <a:p>
            <a:pPr algn="ctr"/>
            <a:endParaRPr lang="ru-RU" sz="1800" dirty="0">
              <a:latin typeface="AvantGardeC" pitchFamily="82" charset="0"/>
            </a:endParaRPr>
          </a:p>
          <a:p>
            <a:pPr algn="ctr"/>
            <a:endParaRPr lang="ru-RU" sz="1800" dirty="0">
              <a:latin typeface="AvantGardeC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3240" y="404664"/>
            <a:ext cx="4989240" cy="566936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Трудоустройство </a:t>
            </a:r>
            <a:b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</a:br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в Казахстане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pic>
        <p:nvPicPr>
          <p:cNvPr id="2" name="Picture 2" descr="D:\Users\Desktop\rabo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482205" cy="20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268760"/>
            <a:ext cx="5832648" cy="4209331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Трудоустройство </a:t>
            </a:r>
            <a:r>
              <a:rPr lang="ru-RU" sz="1800" dirty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выпускников ВУЗов является не только проблемой выпускников, но и проблемой самих высших учебных заведений. Каждый ВУЗ является субъектом двух рынков: рынка образовательных услуг и рынка труда специалистов, работа на которых тесно взаимосвязана. Поэтому повышение гарантии трудоустройства после получения образования является важным конкурентным преимуществом ВУЗа на рынке образовательных услуг, привлекающим больше абитуриентов. </a:t>
            </a:r>
          </a:p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1800" dirty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2015 год по данным МОН РК в Казахстане функционирует 125 высших учебных заведений, численность студентов </a:t>
            </a:r>
            <a:r>
              <a:rPr lang="ru-RU" sz="1800" dirty="0" err="1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бакалавриата</a:t>
            </a:r>
            <a:r>
              <a:rPr lang="ru-RU" sz="1800" dirty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составляет 474 841 человек, охват высшим образованием составляет 48,4</a:t>
            </a:r>
            <a:r>
              <a:rPr lang="ru-RU" sz="1800" dirty="0" smtClean="0">
                <a:latin typeface="AvantGardeC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%.</a:t>
            </a: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51" r="11600" b="14644"/>
          <a:stretch/>
        </p:blipFill>
        <p:spPr bwMode="auto">
          <a:xfrm>
            <a:off x="6372200" y="1268760"/>
            <a:ext cx="2123453" cy="16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3240" y="404664"/>
            <a:ext cx="4989240" cy="566936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Трудоустройство </a:t>
            </a:r>
            <a:b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</a:br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в Казахстане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168352"/>
          </a:xfrm>
        </p:spPr>
        <p:txBody>
          <a:bodyPr>
            <a:no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1800" dirty="0">
                <a:latin typeface="AvantGardeC" pitchFamily="82" charset="0"/>
              </a:rPr>
              <a:t>Доля выпускников вузов, трудоустроенных по специальности в первый год после окончания вуза, является показателем национального рейтинга вузов. Согласно Государственной программы развития образования Республики Казахстан на 2016-2020 гг. эта доля должна составлять к 2017 году </a:t>
            </a:r>
            <a:r>
              <a:rPr lang="ru-RU" sz="1800" b="1" dirty="0">
                <a:latin typeface="AvantGardeC" pitchFamily="82" charset="0"/>
              </a:rPr>
              <a:t>75%</a:t>
            </a:r>
            <a:r>
              <a:rPr lang="ru-RU" sz="1800" dirty="0">
                <a:latin typeface="AvantGardeC" pitchFamily="82" charset="0"/>
              </a:rPr>
              <a:t>, а к 2020 году </a:t>
            </a:r>
            <a:r>
              <a:rPr lang="ru-RU" sz="1800" dirty="0" smtClean="0">
                <a:latin typeface="AvantGardeC" pitchFamily="82" charset="0"/>
              </a:rPr>
              <a:t>– </a:t>
            </a:r>
            <a:r>
              <a:rPr lang="ru-RU" sz="1800" b="1" dirty="0" smtClean="0">
                <a:latin typeface="AvantGardeC" pitchFamily="82" charset="0"/>
              </a:rPr>
              <a:t>80%</a:t>
            </a:r>
            <a:r>
              <a:rPr lang="ru-RU" sz="1800" dirty="0" smtClean="0">
                <a:latin typeface="AvantGardeC" pitchFamily="82" charset="0"/>
              </a:rPr>
              <a:t>. </a:t>
            </a:r>
            <a:r>
              <a:rPr lang="ru-RU" sz="1800" dirty="0">
                <a:latin typeface="AvantGardeC" pitchFamily="82" charset="0"/>
              </a:rPr>
              <a:t>Также в этой программе говорится, что уровень удовлетворенности работодателей готовностью выпускников к работе должен составить к 2017 году – </a:t>
            </a:r>
            <a:r>
              <a:rPr lang="ru-RU" sz="1800" b="1" dirty="0">
                <a:latin typeface="AvantGardeC" pitchFamily="82" charset="0"/>
              </a:rPr>
              <a:t>70%</a:t>
            </a:r>
            <a:r>
              <a:rPr lang="ru-RU" sz="1800" dirty="0">
                <a:latin typeface="AvantGardeC" pitchFamily="82" charset="0"/>
              </a:rPr>
              <a:t>, 2019 году – </a:t>
            </a:r>
            <a:r>
              <a:rPr lang="ru-RU" sz="1800" b="1" dirty="0">
                <a:latin typeface="AvantGardeC" pitchFamily="82" charset="0"/>
              </a:rPr>
              <a:t>80%</a:t>
            </a:r>
            <a:r>
              <a:rPr lang="ru-RU" sz="1800" dirty="0">
                <a:latin typeface="AvantGardeC" pitchFamily="82" charset="0"/>
              </a:rPr>
              <a:t>.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1800" dirty="0">
                <a:latin typeface="AvantGardeC" pitchFamily="82" charset="0"/>
              </a:rPr>
              <a:t>На практике в 2014 году в Казахстане были трудоустроены </a:t>
            </a:r>
            <a:r>
              <a:rPr lang="ru-RU" sz="1800" b="1" dirty="0">
                <a:latin typeface="AvantGardeC" pitchFamily="82" charset="0"/>
              </a:rPr>
              <a:t>72%</a:t>
            </a:r>
            <a:r>
              <a:rPr lang="ru-RU" sz="1800" dirty="0">
                <a:latin typeface="AvantGardeC" pitchFamily="82" charset="0"/>
              </a:rPr>
              <a:t> выпускников вузов, в 2015 году </a:t>
            </a:r>
            <a:r>
              <a:rPr lang="ru-RU" sz="1800" dirty="0" smtClean="0">
                <a:latin typeface="AvantGardeC" pitchFamily="82" charset="0"/>
              </a:rPr>
              <a:t>– </a:t>
            </a:r>
            <a:r>
              <a:rPr lang="ru-RU" sz="1800" b="1" dirty="0" smtClean="0">
                <a:latin typeface="AvantGardeC" pitchFamily="82" charset="0"/>
              </a:rPr>
              <a:t>75%.</a:t>
            </a:r>
            <a:endParaRPr lang="ru-RU" sz="1800" b="1" dirty="0">
              <a:latin typeface="AvantGardeC" pitchFamily="82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1800" dirty="0">
                <a:latin typeface="AvantGardeC" pitchFamily="82" charset="0"/>
              </a:rPr>
              <a:t>Подсчет устроившихся на работу выпускников в Казахстане с 2015 года стал вестись на основании справок с Государственного центра выплаты пенсии (ГЦВП). В феврале 2015 года в республике был проведен первый раз сбор и анализ данных по трудоустройству выпускников и сверка данных с ГЦВП. </a:t>
            </a:r>
            <a:endParaRPr lang="en-US" sz="1800" dirty="0" smtClean="0">
              <a:latin typeface="AvantGardeC" pitchFamily="82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1800" dirty="0" smtClean="0">
                <a:latin typeface="AvantGardeC" pitchFamily="82" charset="0"/>
              </a:rPr>
              <a:t>Согласно </a:t>
            </a:r>
            <a:r>
              <a:rPr lang="ru-RU" sz="1800" dirty="0">
                <a:latin typeface="AvantGardeC" pitchFamily="82" charset="0"/>
              </a:rPr>
              <a:t>проведенному анализу трудоустройство выпускников Карагандинского экономического университета на начало 2015 года составляло </a:t>
            </a:r>
            <a:r>
              <a:rPr lang="ru-RU" sz="1800" b="1" dirty="0">
                <a:latin typeface="AvantGardeC" pitchFamily="82" charset="0"/>
              </a:rPr>
              <a:t>80%</a:t>
            </a:r>
            <a:r>
              <a:rPr lang="ru-RU" sz="1800" dirty="0">
                <a:latin typeface="AvantGardeC" pitchFamily="82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  <p:pic>
        <p:nvPicPr>
          <p:cNvPr id="8" name="Picture 4" descr="Картинки по запросу ГЦВП в казахста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79" y="4581128"/>
            <a:ext cx="3096344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256584" cy="566936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Проблемы трудоустройства выпускников в Казахстане: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/>
          <a:stretch/>
        </p:blipFill>
        <p:spPr bwMode="auto">
          <a:xfrm>
            <a:off x="6196763" y="3509635"/>
            <a:ext cx="2767725" cy="2143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8761"/>
            <a:ext cx="6156176" cy="47525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общее </a:t>
            </a:r>
            <a:r>
              <a:rPr lang="kk-KZ" sz="1800" dirty="0">
                <a:latin typeface="AvantGardeC" pitchFamily="82" charset="0"/>
              </a:rPr>
              <a:t>уменьшение числа вакансий;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спад </a:t>
            </a:r>
            <a:r>
              <a:rPr lang="kk-KZ" sz="1800" dirty="0">
                <a:latin typeface="AvantGardeC" pitchFamily="82" charset="0"/>
              </a:rPr>
              <a:t>интереса работодателей к молодым специалистам;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масштабные </a:t>
            </a:r>
            <a:r>
              <a:rPr lang="kk-KZ" sz="1800" dirty="0">
                <a:latin typeface="AvantGardeC" pitchFamily="82" charset="0"/>
              </a:rPr>
              <a:t>увольнения на крупных предприятиях, организациях;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низкая </a:t>
            </a:r>
            <a:r>
              <a:rPr lang="kk-KZ" sz="1800" dirty="0">
                <a:latin typeface="AvantGardeC" pitchFamily="82" charset="0"/>
              </a:rPr>
              <a:t>конкурентноспособность выпускников на рынке труда из-за недостаточного уровеня профессиональной подготовки, отсутствия профессионального опыта; 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конкуренция </a:t>
            </a:r>
            <a:r>
              <a:rPr lang="kk-KZ" sz="1800" dirty="0">
                <a:latin typeface="AvantGardeC" pitchFamily="82" charset="0"/>
              </a:rPr>
              <a:t>выпускников с теми опытными специалистами которых сократили в период кризиса; 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недостаточная </a:t>
            </a:r>
            <a:r>
              <a:rPr lang="kk-KZ" sz="1800" dirty="0">
                <a:latin typeface="AvantGardeC" pitchFamily="82" charset="0"/>
              </a:rPr>
              <a:t>информированность выпускников о состоянии спроса на рынке труда;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стихийная </a:t>
            </a:r>
            <a:r>
              <a:rPr lang="kk-KZ" sz="1800" dirty="0">
                <a:latin typeface="AvantGardeC" pitchFamily="82" charset="0"/>
              </a:rPr>
              <a:t>трудовая миграция молодого населения и при этом высокие запросы соискателей по зарплате;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слабо </a:t>
            </a:r>
            <a:r>
              <a:rPr lang="kk-KZ" sz="1800" dirty="0">
                <a:latin typeface="AvantGardeC" pitchFamily="82" charset="0"/>
              </a:rPr>
              <a:t>развито социальное </a:t>
            </a:r>
            <a:r>
              <a:rPr lang="kk-KZ" sz="1800" dirty="0" smtClean="0">
                <a:latin typeface="AvantGardeC" pitchFamily="82" charset="0"/>
              </a:rPr>
              <a:t>партнерство;</a:t>
            </a:r>
            <a:endParaRPr lang="ru-RU" sz="1800" dirty="0">
              <a:latin typeface="AvantGardeC" pitchFamily="82" charset="0"/>
            </a:endParaRPr>
          </a:p>
          <a:p>
            <a:pPr algn="just">
              <a:spcBef>
                <a:spcPts val="0"/>
              </a:spcBef>
            </a:pPr>
            <a:r>
              <a:rPr lang="kk-KZ" sz="1800" dirty="0" smtClean="0">
                <a:latin typeface="AvantGardeC" pitchFamily="82" charset="0"/>
              </a:rPr>
              <a:t>не </a:t>
            </a:r>
            <a:r>
              <a:rPr lang="kk-KZ" sz="1800" dirty="0">
                <a:latin typeface="AvantGardeC" pitchFamily="82" charset="0"/>
              </a:rPr>
              <a:t>урегулированы механизмы гибкого реагирования образовательных программ вузов страны на потребности рынка труда, не выработаны механизмы получения двудипломного образования на уровне бакалавриата. </a:t>
            </a:r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12273" r="13354" b="9989"/>
          <a:stretch/>
        </p:blipFill>
        <p:spPr bwMode="auto">
          <a:xfrm>
            <a:off x="6450125" y="1171875"/>
            <a:ext cx="2027209" cy="23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256584" cy="566936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Государственные программы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91877"/>
            <a:ext cx="6912768" cy="5001419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kk-KZ" sz="1800" dirty="0">
                <a:latin typeface="AvantGardeC" pitchFamily="82" charset="0"/>
              </a:rPr>
              <a:t>В целях поддержки молодежи в республике реализуются государственные программы «С дипломом в село», «Молодежная практика» и «Молодежный кадровый резерв».</a:t>
            </a:r>
            <a:endParaRPr lang="ru-RU" sz="1800" dirty="0">
              <a:latin typeface="AvantGardeC" pitchFamily="82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kk-KZ" sz="1800" b="1" dirty="0" smtClean="0">
                <a:latin typeface="AvantGardeC" pitchFamily="82" charset="0"/>
              </a:rPr>
              <a:t>Программа </a:t>
            </a:r>
            <a:r>
              <a:rPr lang="kk-KZ" sz="1800" b="1" dirty="0">
                <a:latin typeface="AvantGardeC" pitchFamily="82" charset="0"/>
              </a:rPr>
              <a:t>«Молодежная практика» </a:t>
            </a:r>
            <a:r>
              <a:rPr lang="kk-KZ" sz="1800" dirty="0">
                <a:latin typeface="AvantGardeC" pitchFamily="82" charset="0"/>
              </a:rPr>
              <a:t>для выпускников ВУЗов. Чтобы приобрести опыт работы после окончания учебного заведения, государство предлагает выпускникам шестимесячную молодежную практику. Для этого дипломированный выпускник (до 29 лет) обращается в центр занятости при акимате своего города (района). </a:t>
            </a:r>
            <a:endParaRPr lang="en-US" sz="1800" dirty="0" smtClean="0">
              <a:latin typeface="AvantGardeC" pitchFamily="82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kk-KZ" sz="1800" b="1" dirty="0" smtClean="0">
                <a:latin typeface="AvantGardeC" pitchFamily="82" charset="0"/>
              </a:rPr>
              <a:t>Программа «С дипломом – в село» </a:t>
            </a:r>
            <a:r>
              <a:rPr lang="kk-KZ" sz="1800" dirty="0" smtClean="0">
                <a:latin typeface="AvantGardeC" pitchFamily="82" charset="0"/>
              </a:rPr>
              <a:t>для студентов, окончивших ВУЗ по специальностям: образование, здравоохранение, социальное обеспечение, культура и спорт, ветеринария. Программа «С дипломом в село» действует в Казахстане с 2009 года. Государство предлагает работу в сельской местности с соответствующей социальной поддержкой. </a:t>
            </a:r>
            <a:endParaRPr lang="en-US" sz="1800" dirty="0" smtClean="0">
              <a:latin typeface="AvantGardeC" pitchFamily="82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kk-KZ" sz="1800" b="1" dirty="0" smtClean="0">
                <a:latin typeface="AvantGardeC" pitchFamily="82" charset="0"/>
              </a:rPr>
              <a:t>Программа «Молодежный кадровый резерв». </a:t>
            </a:r>
            <a:r>
              <a:rPr lang="kk-KZ" sz="1800" dirty="0" smtClean="0">
                <a:latin typeface="AvantGardeC" pitchFamily="82" charset="0"/>
              </a:rPr>
              <a:t>При поддержке Министерства образования и науки РК и Народно демократической партии «Нур Отан» реализован проект «Молодежный кадровый резерв», направленный на выявление, отбор, подготовку и воспитание управленческих кадров страны из числа молодых талантливых, активных казахстанцев. И включения их в социально-значимую деятельность по трем направлениям: государственная служба, бизнес-сообщество, общественно-политическая деятельность.</a:t>
            </a:r>
            <a:endParaRPr lang="en-US" sz="1800" dirty="0" smtClean="0">
              <a:latin typeface="AvantGardeC" pitchFamily="82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endParaRPr lang="ru-RU" sz="1800" dirty="0" smtClean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91" t="5214" r="9260" b="16580"/>
          <a:stretch>
            <a:fillRect/>
          </a:stretch>
        </p:blipFill>
        <p:spPr bwMode="auto">
          <a:xfrm>
            <a:off x="7092280" y="1556792"/>
            <a:ext cx="1872208" cy="16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://im8.asset.yvimg.kz/userimages/ainura-sat/pPh8tN5SLkEkOrtM3Wub770kjgLDJ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789040"/>
            <a:ext cx="1728192" cy="17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6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7726"/>
          <a:stretch/>
        </p:blipFill>
        <p:spPr bwMode="auto">
          <a:xfrm>
            <a:off x="6693024" y="1556792"/>
            <a:ext cx="2415480" cy="1800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340768"/>
            <a:ext cx="6768752" cy="439248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1</a:t>
            </a:r>
            <a:r>
              <a:rPr lang="ru-RU" sz="1800" dirty="0">
                <a:latin typeface="AvantGardeC" pitchFamily="82" charset="0"/>
              </a:rPr>
              <a:t>. С целью более успешного представления выпускников на рынке </a:t>
            </a:r>
            <a:r>
              <a:rPr lang="ru-RU" sz="1800" dirty="0" smtClean="0">
                <a:latin typeface="AvantGardeC" pitchFamily="82" charset="0"/>
              </a:rPr>
              <a:t>труда проводятся</a:t>
            </a:r>
            <a:r>
              <a:rPr lang="ru-RU" sz="1800" dirty="0">
                <a:latin typeface="AvantGardeC" pitchFamily="82" charset="0"/>
              </a:rPr>
              <a:t>:</a:t>
            </a:r>
          </a:p>
          <a:p>
            <a:pPr marL="0" indent="360363" algn="just"/>
            <a:r>
              <a:rPr lang="ru-RU" sz="1800" i="1" dirty="0" smtClean="0">
                <a:latin typeface="AvantGardeC" pitchFamily="82" charset="0"/>
              </a:rPr>
              <a:t>мастер </a:t>
            </a:r>
            <a:r>
              <a:rPr lang="ru-RU" sz="1800" i="1" dirty="0">
                <a:latin typeface="AvantGardeC" pitchFamily="82" charset="0"/>
              </a:rPr>
              <a:t>– классы на темы «Как составить резюме», «Как пройти успешно собеседование с работодателем»,</a:t>
            </a:r>
            <a:r>
              <a:rPr lang="ru-RU" sz="1800" dirty="0">
                <a:latin typeface="AvantGardeC" pitchFamily="82" charset="0"/>
              </a:rPr>
              <a:t> на которых обсуждаются типичные ошибки, наиболее часто допускаемые кандидатами на ту или иную должность, важность сопроводительных писем;</a:t>
            </a:r>
          </a:p>
          <a:p>
            <a:pPr marL="0" indent="360363" algn="just"/>
            <a:r>
              <a:rPr lang="ru-RU" sz="1800" i="1" dirty="0" smtClean="0">
                <a:latin typeface="AvantGardeC" pitchFamily="82" charset="0"/>
              </a:rPr>
              <a:t>тренинги </a:t>
            </a:r>
            <a:r>
              <a:rPr lang="ru-RU" sz="1800" i="1" dirty="0">
                <a:latin typeface="AvantGardeC" pitchFamily="82" charset="0"/>
              </a:rPr>
              <a:t>по вопросам прохождения собеседования, межличностных отношений, способам адаптации и закрепления на рабочем месте, совершенствованию технологии поиска работы в рыночных условиях;</a:t>
            </a:r>
            <a:endParaRPr lang="ru-RU" sz="1800" dirty="0">
              <a:latin typeface="AvantGardeC" pitchFamily="82" charset="0"/>
            </a:endParaRPr>
          </a:p>
          <a:p>
            <a:pPr marL="0" indent="360363">
              <a:buNone/>
            </a:pPr>
            <a:r>
              <a:rPr lang="ru-RU" sz="1800" dirty="0">
                <a:latin typeface="AvantGardeC" pitchFamily="82" charset="0"/>
              </a:rPr>
              <a:t>2. </a:t>
            </a:r>
            <a:r>
              <a:rPr lang="ru-RU" sz="1800" dirty="0" smtClean="0">
                <a:latin typeface="AvantGardeC" pitchFamily="82" charset="0"/>
              </a:rPr>
              <a:t>В </a:t>
            </a:r>
            <a:r>
              <a:rPr lang="ru-RU" sz="1800" dirty="0">
                <a:latin typeface="AvantGardeC" pitchFamily="82" charset="0"/>
              </a:rPr>
              <a:t>университете системно организуется работа по организации мастер-классов, </a:t>
            </a:r>
            <a:r>
              <a:rPr lang="ru-RU" sz="1800" dirty="0" err="1">
                <a:latin typeface="AvantGardeC" pitchFamily="82" charset="0"/>
              </a:rPr>
              <a:t>коучингов</a:t>
            </a:r>
            <a:r>
              <a:rPr lang="ru-RU" sz="1800" dirty="0">
                <a:latin typeface="AvantGardeC" pitchFamily="82" charset="0"/>
              </a:rPr>
              <a:t>, встреч с работодателями. Где представители бизнес сообществ, ведущие специалисты, менеджеры крупных компаний встречаются со студентами в неформальной обстановке для обсуждения вопросов построения профессиональной карьеры, демонстрируют навыки практического мастерства, информируют </a:t>
            </a:r>
            <a:r>
              <a:rPr lang="ru-RU" sz="1800" dirty="0" smtClean="0">
                <a:latin typeface="AvantGardeC" pitchFamily="82" charset="0"/>
              </a:rPr>
              <a:t>об </a:t>
            </a:r>
            <a:r>
              <a:rPr lang="ru-RU" sz="1800" dirty="0">
                <a:latin typeface="AvantGardeC" pitchFamily="82" charset="0"/>
              </a:rPr>
              <a:t>эффективных способах и формах трудоустройства. </a:t>
            </a:r>
          </a:p>
          <a:p>
            <a:pPr algn="just"/>
            <a:endParaRPr lang="ru-RU" sz="14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2" y="3305140"/>
            <a:ext cx="2212092" cy="221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2841179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800" dirty="0">
                <a:latin typeface="AvantGardeC" pitchFamily="82" charset="0"/>
              </a:rPr>
              <a:t>3. Одним из новых направлений работы по трудоустройству стало создание странички «Хочу работать» в социальной сети «В Контакте» по содействию в трудоустройстве выпускников, где размещается информация о наличии вакансий, приглашения на прохождение практики, объявления о проводимых мероприятиях (мастер-классы, День карьеры), ссылки на материалы по </a:t>
            </a:r>
            <a:r>
              <a:rPr lang="ru-RU" sz="1800" dirty="0" smtClean="0">
                <a:latin typeface="AvantGardeC" pitchFamily="82" charset="0"/>
              </a:rPr>
              <a:t>трудоустройству </a:t>
            </a:r>
            <a:r>
              <a:rPr lang="ru-RU" sz="1800" dirty="0">
                <a:latin typeface="AvantGardeC" pitchFamily="82" charset="0"/>
              </a:rPr>
              <a:t>и т.д. Целью создания странички также является поддержание постоянного контакта с выпускниками, отслеживание  изменений в карьере, привлечение их к дальнейшему сотрудничеству. </a:t>
            </a:r>
          </a:p>
          <a:p>
            <a:pPr marL="0" indent="360363">
              <a:buNone/>
            </a:pPr>
            <a:r>
              <a:rPr lang="ru-RU" sz="1800" dirty="0">
                <a:latin typeface="AvantGardeC" pitchFamily="82" charset="0"/>
              </a:rPr>
              <a:t>В разрезе специальностей университета проводится анализ казахстанских бирж труда в интернете (Rabota.nur.kz, rabota.yandex.kz, OLX, hh.kz, quzmet.kz). Затем по результатам анализа вышеуказанных интернет-сайтов на страничке социальной сети «</a:t>
            </a:r>
            <a:r>
              <a:rPr lang="ru-RU" sz="1800" dirty="0" err="1">
                <a:latin typeface="AvantGardeC" pitchFamily="82" charset="0"/>
              </a:rPr>
              <a:t>ВКонтакте</a:t>
            </a:r>
            <a:r>
              <a:rPr lang="ru-RU" sz="1800" dirty="0">
                <a:latin typeface="AvantGardeC" pitchFamily="82" charset="0"/>
              </a:rPr>
              <a:t>» в сообществе «Хочу работать» публикуются ссылки на имеющиеся вакансии.</a:t>
            </a:r>
          </a:p>
          <a:p>
            <a:pPr>
              <a:buNone/>
            </a:pPr>
            <a:endParaRPr lang="ru-RU" sz="1800" dirty="0" smtClean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77072"/>
            <a:ext cx="5715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5" y="3707883"/>
            <a:ext cx="2314947" cy="23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197102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07883"/>
            <a:ext cx="2314947" cy="23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379909"/>
            <a:ext cx="8712968" cy="2625155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4. Ежегодно в ноябре месяце для выпускников университета организуется и проводится </a:t>
            </a:r>
            <a:r>
              <a:rPr lang="ru-RU" sz="1800" i="1" dirty="0" smtClean="0">
                <a:latin typeface="AvantGardeC" pitchFamily="82" charset="0"/>
              </a:rPr>
              <a:t>«День карьеры»,</a:t>
            </a:r>
            <a:r>
              <a:rPr lang="ru-RU" sz="1800" dirty="0" smtClean="0">
                <a:latin typeface="AvantGardeC" pitchFamily="82" charset="0"/>
              </a:rPr>
              <a:t> куда приглашаются работодатели Карагандинской области. Основная цель «Дня карьеры» - оказание помощи во временном и постоянном трудоустройстве студентам и выпускникам университета, а также содействие компаниям-работодателям в подборе перспективных молодых специалистов. Всем работодателям раздаются диски, где содержатся электронные резюме выпускников КЭУК.</a:t>
            </a:r>
          </a:p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16 ноября 2015 года на «День карьеры» было приглашено 98 организаций. В рамках Дня карьеры проведено интервью со студентами и представителями бизнеса по вопросам трудоустройства. </a:t>
            </a:r>
          </a:p>
          <a:p>
            <a:pPr algn="just"/>
            <a:endParaRPr lang="ru-RU" sz="1800" dirty="0" smtClean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Рисунок 12" descr="эмблема КЭУ 50 лет каз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052736"/>
            <a:ext cx="6501705" cy="511256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dirty="0" smtClean="0">
                <a:latin typeface="AvantGardeC" pitchFamily="82" charset="0"/>
              </a:rPr>
              <a:t>5</a:t>
            </a:r>
            <a:r>
              <a:rPr lang="ru-RU" sz="1800" dirty="0">
                <a:latin typeface="AvantGardeC" pitchFamily="82" charset="0"/>
              </a:rPr>
              <a:t>. Большое внимание уделяется в университете практико-ориентированному обучению. В частности:</a:t>
            </a:r>
          </a:p>
          <a:p>
            <a:pPr marL="0" indent="360363" algn="just"/>
            <a:r>
              <a:rPr lang="ru-RU" sz="1800" dirty="0" smtClean="0">
                <a:latin typeface="AvantGardeC" pitchFamily="82" charset="0"/>
              </a:rPr>
              <a:t>е</a:t>
            </a:r>
            <a:r>
              <a:rPr lang="kk-KZ" sz="1800" dirty="0">
                <a:latin typeface="AvantGardeC" pitchFamily="82" charset="0"/>
              </a:rPr>
              <a:t>жегодно проводятся «Платиновые лекции», читаемые </a:t>
            </a:r>
            <a:r>
              <a:rPr lang="ru-RU" sz="1800" dirty="0">
                <a:latin typeface="AvantGardeC" pitchFamily="82" charset="0"/>
              </a:rPr>
              <a:t>руководителями государственных органов и крупных организаций региона, ведущими специалистами, для ознакомления студентов и преподавателей с достижениями, проблемами и перспективами конкретной отрасли, для  стимулирования студентов к достижению профессионального карьерного роста и развития на примере личностных и профессиональных качеств и компетенций лекторов; </a:t>
            </a:r>
          </a:p>
          <a:p>
            <a:pPr marL="0" indent="360363" algn="just"/>
            <a:r>
              <a:rPr lang="ru-RU" sz="1800" dirty="0" smtClean="0">
                <a:latin typeface="AvantGardeC" pitchFamily="82" charset="0"/>
              </a:rPr>
              <a:t>выездные практические </a:t>
            </a:r>
            <a:r>
              <a:rPr lang="ru-RU" sz="1800" dirty="0">
                <a:latin typeface="AvantGardeC" pitchFamily="82" charset="0"/>
              </a:rPr>
              <a:t>занятия – важнейший этап обучения, который позволяет студентам перейти от теоретических знаний к практике. Наглядные примеры способствуют лучшему усвоению теории студентами, положительно влияют на представление и взгляды обучающегося о будущей профессии. </a:t>
            </a:r>
          </a:p>
          <a:p>
            <a:pPr marL="0" indent="360363" algn="just"/>
            <a:r>
              <a:rPr lang="ru-RU" sz="1800" dirty="0" smtClean="0">
                <a:latin typeface="AvantGardeC" pitchFamily="82" charset="0"/>
              </a:rPr>
              <a:t>по </a:t>
            </a:r>
            <a:r>
              <a:rPr lang="ru-RU" sz="1800" dirty="0">
                <a:latin typeface="AvantGardeC" pitchFamily="82" charset="0"/>
              </a:rPr>
              <a:t>заказу предприятий осуществляется написание дипломных работ, работодатели приглашаются для участия в работе государственных аттестационных комиссий и проведения учебных занятий, к совместному обсуждению и согласованию учебных планов, их мнение учитывается при составлении каталога элективных </a:t>
            </a:r>
            <a:r>
              <a:rPr lang="ru-RU" sz="1800" dirty="0" smtClean="0">
                <a:latin typeface="AvantGardeC" pitchFamily="82" charset="0"/>
              </a:rPr>
              <a:t>дисциплин, рецензированию рабочих учебных программ.</a:t>
            </a:r>
            <a:endParaRPr lang="ru-RU" sz="1800" dirty="0">
              <a:latin typeface="AvantGardeC" pitchFamily="82" charset="0"/>
            </a:endParaRPr>
          </a:p>
          <a:p>
            <a:endParaRPr lang="ru-RU" sz="1800" dirty="0">
              <a:latin typeface="AvantGardeC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vantGardeC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256584" cy="566936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Какие мероприятия проводятся в университете для решения вопросов трудоустройства</a:t>
            </a:r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C" pitchFamily="82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C" pitchFamily="8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3528" y="6575040"/>
            <a:ext cx="8568952" cy="22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 txBox="1">
            <a:spLocks/>
          </p:cNvSpPr>
          <p:nvPr/>
        </p:nvSpPr>
        <p:spPr>
          <a:xfrm flipH="1">
            <a:off x="7020272" y="6021288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2060"/>
                </a:solidFill>
                <a:latin typeface="Impac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www.keu.kz</a:t>
            </a:r>
            <a:endParaRPr lang="ru-RU" sz="1600" dirty="0">
              <a:solidFill>
                <a:srgbClr val="002060"/>
              </a:solidFill>
              <a:latin typeface="Impac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эмблема КЭУ 50 лет каз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959964" cy="476672"/>
          </a:xfrm>
          <a:prstGeom prst="rect">
            <a:avLst/>
          </a:prstGeom>
        </p:spPr>
      </p:pic>
      <p:pic>
        <p:nvPicPr>
          <p:cNvPr id="8198" name="Picture 6" descr="Картинки по запросу раб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25" y="2924944"/>
            <a:ext cx="239077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0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1729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Трудоустройство  в Казахстане</vt:lpstr>
      <vt:lpstr>Трудоустройство  в Казахстане</vt:lpstr>
      <vt:lpstr>Проблемы трудоустройства выпускников в Казахстане:</vt:lpstr>
      <vt:lpstr>Государственные программы</vt:lpstr>
      <vt:lpstr>Какие мероприятия проводятся в университете для решения вопросов трудоустройства:</vt:lpstr>
      <vt:lpstr>Какие мероприятия проводятся в университете для решения вопросов трудоустройства:</vt:lpstr>
      <vt:lpstr>Какие мероприятия проводятся в университете для решения вопросов трудоустройства:</vt:lpstr>
      <vt:lpstr>Какие мероприятия проводятся в университете для решения вопросов трудоустройства:</vt:lpstr>
      <vt:lpstr>Какие мероприятия проводятся в университете для решения вопросов трудоустройства:</vt:lpstr>
      <vt:lpstr>Какие мероприятия проводятся в университете для решения вопросов трудоустройства:</vt:lpstr>
      <vt:lpstr>«Какие из нижеследующих методов использует Ваша организация для приема на работу профессиональных работников?»</vt:lpstr>
      <vt:lpstr>«Какими навыками должен обладать выпускник вуза, чтобы получить работу в Вашей организации?»</vt:lpstr>
      <vt:lpstr>«Какими личностными качествами должен обладать специалист?»</vt:lpstr>
      <vt:lpstr>«Какими личностными качествами должен обладать специалист?»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ректора</dc:creator>
  <cp:lastModifiedBy>user</cp:lastModifiedBy>
  <cp:revision>43</cp:revision>
  <dcterms:created xsi:type="dcterms:W3CDTF">2015-11-18T03:28:27Z</dcterms:created>
  <dcterms:modified xsi:type="dcterms:W3CDTF">2015-11-21T04:02:01Z</dcterms:modified>
</cp:coreProperties>
</file>